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89" r:id="rId2"/>
  </p:sldMasterIdLst>
  <p:notesMasterIdLst>
    <p:notesMasterId r:id="rId17"/>
  </p:notesMasterIdLst>
  <p:sldIdLst>
    <p:sldId id="346" r:id="rId3"/>
    <p:sldId id="360" r:id="rId4"/>
    <p:sldId id="420" r:id="rId5"/>
    <p:sldId id="407" r:id="rId6"/>
    <p:sldId id="410" r:id="rId7"/>
    <p:sldId id="411" r:id="rId8"/>
    <p:sldId id="412" r:id="rId9"/>
    <p:sldId id="413" r:id="rId10"/>
    <p:sldId id="414" r:id="rId11"/>
    <p:sldId id="415" r:id="rId12"/>
    <p:sldId id="419" r:id="rId13"/>
    <p:sldId id="416" r:id="rId14"/>
    <p:sldId id="417" r:id="rId15"/>
    <p:sldId id="418" r:id="rId16"/>
  </p:sldIdLst>
  <p:sldSz cx="9144000" cy="514826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3220" autoAdjust="0"/>
  </p:normalViewPr>
  <p:slideViewPr>
    <p:cSldViewPr snapToGrid="0">
      <p:cViewPr varScale="1">
        <p:scale>
          <a:sx n="94" d="100"/>
          <a:sy n="94" d="100"/>
        </p:scale>
        <p:origin x="101" y="149"/>
      </p:cViewPr>
      <p:guideLst>
        <p:guide orient="horz" pos="162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80F6-EC72-4F51-9EF9-B936D043D052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0DE2F-DEBC-44A3-B0E9-F71A235883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5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3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8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8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8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4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8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1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hyperlink to an excel</a:t>
            </a:r>
            <a:r>
              <a:rPr lang="en-US" baseline="0" dirty="0"/>
              <a:t> spreadsheet.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C5FA3-3059-4723-8213-5A28584023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5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18" Type="http://schemas.openxmlformats.org/officeDocument/2006/relationships/image" Target="../media/image21.png"/><Relationship Id="rId3" Type="http://schemas.openxmlformats.org/officeDocument/2006/relationships/image" Target="../media/image6.jp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3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18" Type="http://schemas.openxmlformats.org/officeDocument/2006/relationships/image" Target="../media/image21.png"/><Relationship Id="rId3" Type="http://schemas.openxmlformats.org/officeDocument/2006/relationships/image" Target="../media/image6.jp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31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15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9192" y="1524000"/>
            <a:ext cx="8032509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1351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4852" y="469903"/>
            <a:ext cx="2146753" cy="10413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8">
                <a:latin typeface="Arial"/>
                <a:cs typeface="Arial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8345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idx="10"/>
          </p:nvPr>
        </p:nvSpPr>
        <p:spPr>
          <a:xfrm>
            <a:off x="3190231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614620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rgbClr val="504C9C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851188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08"/>
            <a:ext cx="420327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811190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08"/>
            <a:ext cx="420327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76982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idx="13"/>
          </p:nvPr>
        </p:nvSpPr>
        <p:spPr>
          <a:xfrm>
            <a:off x="245942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idx="14"/>
          </p:nvPr>
        </p:nvSpPr>
        <p:spPr>
          <a:xfrm>
            <a:off x="245942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44697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idx="13"/>
          </p:nvPr>
        </p:nvSpPr>
        <p:spPr>
          <a:xfrm>
            <a:off x="245942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idx="14"/>
          </p:nvPr>
        </p:nvSpPr>
        <p:spPr>
          <a:xfrm>
            <a:off x="245942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9943270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22763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248695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or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/>
          <p:cNvSpPr>
            <a:spLocks noGrp="1"/>
          </p:cNvSpPr>
          <p:nvPr>
            <p:ph idx="10"/>
          </p:nvPr>
        </p:nvSpPr>
        <p:spPr>
          <a:xfrm>
            <a:off x="4724400" y="1"/>
            <a:ext cx="441960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4623271"/>
            <a:ext cx="9144000" cy="10674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-2"/>
            <a:ext cx="4724400" cy="4663440"/>
          </a:xfrm>
          <a:prstGeom prst="rect">
            <a:avLst/>
          </a:prstGeom>
          <a:solidFill>
            <a:srgbClr val="4E48A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591" dirty="0"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305986" y="1141292"/>
            <a:ext cx="4100689" cy="3132703"/>
          </a:xfrm>
          <a:prstGeom prst="rect">
            <a:avLst/>
          </a:prstGeom>
        </p:spPr>
        <p:txBody>
          <a:bodyPr lIns="57607" tIns="28804" rIns="57607" bIns="28804">
            <a:normAutofit/>
          </a:bodyPr>
          <a:lstStyle>
            <a:lvl1pPr marL="0" indent="0">
              <a:lnSpc>
                <a:spcPct val="110000"/>
              </a:lnSpc>
              <a:buNone/>
              <a:defRPr sz="845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76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633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633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633">
                <a:solidFill>
                  <a:schemeClr val="bg1"/>
                </a:solidFill>
              </a:defRPr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1113" y="467904"/>
            <a:ext cx="4594343" cy="687991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7900" y="222801"/>
            <a:ext cx="3794125" cy="4397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91">
                <a:solidFill>
                  <a:schemeClr val="bg1"/>
                </a:solidFill>
              </a:defRPr>
            </a:lvl1pPr>
            <a:lvl2pPr>
              <a:defRPr sz="591">
                <a:solidFill>
                  <a:schemeClr val="bg1"/>
                </a:solidFill>
              </a:defRPr>
            </a:lvl2pPr>
            <a:lvl3pPr>
              <a:defRPr sz="591">
                <a:solidFill>
                  <a:schemeClr val="bg1"/>
                </a:solidFill>
              </a:defRPr>
            </a:lvl3pPr>
            <a:lvl4pPr>
              <a:defRPr sz="591">
                <a:solidFill>
                  <a:schemeClr val="bg1"/>
                </a:solidFill>
              </a:defRPr>
            </a:lvl4pPr>
            <a:lvl5pPr>
              <a:defRPr sz="59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592196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H="1">
            <a:off x="4572000" y="1764665"/>
            <a:ext cx="4572000" cy="0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66" name="Shape 368"/>
          <p:cNvPicPr preferRelativeResize="0"/>
          <p:nvPr/>
        </p:nvPicPr>
        <p:blipFill rotWithShape="1">
          <a:blip r:embed="rId2">
            <a:alphaModFix amt="50000"/>
          </a:blip>
          <a:srcRect l="26025" t="17989" r="8929" b="13316"/>
          <a:stretch/>
        </p:blipFill>
        <p:spPr>
          <a:xfrm>
            <a:off x="7033847" y="2597896"/>
            <a:ext cx="2104783" cy="69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366"/>
          <p:cNvPicPr preferRelativeResize="0"/>
          <p:nvPr/>
        </p:nvPicPr>
        <p:blipFill rotWithShape="1">
          <a:blip r:embed="rId3">
            <a:alphaModFix amt="61000"/>
          </a:blip>
          <a:srcRect l="45679" t="1" r="10132" b="1389"/>
          <a:stretch/>
        </p:blipFill>
        <p:spPr>
          <a:xfrm>
            <a:off x="4590104" y="0"/>
            <a:ext cx="2410771" cy="84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 bwMode="auto">
          <a:xfrm>
            <a:off x="7011461" y="21000"/>
            <a:ext cx="0" cy="5148268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4572000" y="842268"/>
            <a:ext cx="4572000" cy="0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" y="4700009"/>
            <a:ext cx="1550135" cy="44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26437" y="4809286"/>
            <a:ext cx="2144896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97799" y="4809286"/>
            <a:ext cx="1095375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9045" y="4809286"/>
            <a:ext cx="1291167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10795" y="4809286"/>
            <a:ext cx="1079500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07382" y="4809286"/>
            <a:ext cx="936625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-1"/>
            <a:ext cx="4590104" cy="259689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2277921" y="1035514"/>
            <a:ext cx="2331123" cy="635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4800" cap="all">
                <a:solidFill>
                  <a:srgbClr val="FFFFFF"/>
                </a:solidFill>
                <a:latin typeface="Arial"/>
                <a:ea typeface="+mj-ea"/>
                <a:cs typeface="Arial"/>
                <a:sym typeface="Proxima Nova Semibold" charset="0"/>
              </a:defRPr>
            </a:lvl1pPr>
            <a:lvl2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2pPr>
            <a:lvl3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3pPr>
            <a:lvl4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4pPr>
            <a:lvl5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5pPr>
            <a:lvl6pPr marL="4572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6pPr>
            <a:lvl7pPr marL="9144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7pPr>
            <a:lvl8pPr marL="13716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8pPr>
            <a:lvl9pPr marL="18288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126" b="0" cap="none" dirty="0">
                <a:solidFill>
                  <a:srgbClr val="FFFFFF"/>
                </a:solidFill>
                <a:latin typeface="Georgia"/>
                <a:cs typeface="Georgia"/>
              </a:rPr>
              <a:t>We partner with market leaders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029977" y="1040045"/>
            <a:ext cx="0" cy="466311"/>
          </a:xfrm>
          <a:prstGeom prst="line">
            <a:avLst/>
          </a:prstGeom>
          <a:solidFill>
            <a:srgbClr val="FF8600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Picture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342277" y="1182897"/>
            <a:ext cx="1466236" cy="248206"/>
          </a:xfrm>
          <a:prstGeom prst="rect">
            <a:avLst/>
          </a:prstGeom>
        </p:spPr>
      </p:pic>
      <p:pic>
        <p:nvPicPr>
          <p:cNvPr id="49" name="Shape 354"/>
          <p:cNvPicPr preferRelativeResize="0"/>
          <p:nvPr/>
        </p:nvPicPr>
        <p:blipFill rotWithShape="1">
          <a:blip r:embed="rId5">
            <a:alphaModFix amt="54000"/>
          </a:blip>
          <a:srcRect l="2292" t="4793" r="2814" b="84234"/>
          <a:stretch/>
        </p:blipFill>
        <p:spPr>
          <a:xfrm>
            <a:off x="11838" y="2604254"/>
            <a:ext cx="2380033" cy="6840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0" name="Shape 3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0351" y="2061362"/>
            <a:ext cx="1626764" cy="1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33413" y="4184743"/>
            <a:ext cx="1481904" cy="54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3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89283" y="2758033"/>
            <a:ext cx="1441941" cy="34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358"/>
          <p:cNvPicPr preferRelativeResize="0"/>
          <p:nvPr/>
        </p:nvPicPr>
        <p:blipFill rotWithShape="1">
          <a:blip r:embed="rId9">
            <a:alphaModFix/>
          </a:blip>
          <a:srcRect l="8769" t="13518" r="7727" b="18888"/>
          <a:stretch/>
        </p:blipFill>
        <p:spPr>
          <a:xfrm>
            <a:off x="7486651" y="316896"/>
            <a:ext cx="1170008" cy="20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3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35397" y="1163605"/>
            <a:ext cx="1904635" cy="2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72031" y="4355922"/>
            <a:ext cx="1476213" cy="17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36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15202" y="1240651"/>
            <a:ext cx="1631913" cy="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62"/>
          <p:cNvPicPr preferRelativeResize="0"/>
          <p:nvPr/>
        </p:nvPicPr>
        <p:blipFill rotWithShape="1">
          <a:blip r:embed="rId13"/>
          <a:srcRect l="-1" r="36146"/>
          <a:stretch/>
        </p:blipFill>
        <p:spPr>
          <a:xfrm>
            <a:off x="2537725" y="2806705"/>
            <a:ext cx="1786079" cy="33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36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1792" y="3561519"/>
            <a:ext cx="1565840" cy="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36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90099" y="3629382"/>
            <a:ext cx="1720604" cy="13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36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337112" y="1973640"/>
            <a:ext cx="901203" cy="26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367"/>
          <p:cNvPicPr preferRelativeResize="0"/>
          <p:nvPr/>
        </p:nvPicPr>
        <p:blipFill rotWithShape="1">
          <a:blip r:embed="rId17"/>
          <a:stretch/>
        </p:blipFill>
        <p:spPr>
          <a:xfrm>
            <a:off x="4993755" y="336990"/>
            <a:ext cx="1616948" cy="25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70"/>
          <p:cNvPicPr preferRelativeResize="0"/>
          <p:nvPr/>
        </p:nvPicPr>
        <p:blipFill rotWithShape="1">
          <a:blip r:embed="rId18">
            <a:alphaModFix amt="48000"/>
          </a:blip>
          <a:srcRect l="29797" t="18961" r="30537" b="39044"/>
          <a:stretch/>
        </p:blipFill>
        <p:spPr>
          <a:xfrm>
            <a:off x="2408663" y="3297399"/>
            <a:ext cx="2170772" cy="73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7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03023" y="3595560"/>
            <a:ext cx="1824572" cy="1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7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247894" y="2930806"/>
            <a:ext cx="1621367" cy="14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37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31991" y="3567991"/>
            <a:ext cx="1483661" cy="2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37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15927" y="2864989"/>
            <a:ext cx="1641616" cy="184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traight Connector 73"/>
          <p:cNvCxnSpPr/>
          <p:nvPr/>
        </p:nvCxnSpPr>
        <p:spPr bwMode="auto">
          <a:xfrm flipH="1">
            <a:off x="15066" y="2596699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H="1">
            <a:off x="1" y="3292459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4593172" y="21000"/>
            <a:ext cx="0" cy="5148268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398885" y="2599095"/>
            <a:ext cx="0" cy="257017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H="1">
            <a:off x="1" y="4038023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1808512" y="4809286"/>
            <a:ext cx="6372408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494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0" r="1035" b="27252"/>
          <a:stretch/>
        </p:blipFill>
        <p:spPr>
          <a:xfrm>
            <a:off x="3" y="2849297"/>
            <a:ext cx="9143997" cy="2298966"/>
          </a:xfrm>
          <a:prstGeom prst="rect">
            <a:avLst/>
          </a:prstGeom>
        </p:spPr>
      </p:pic>
      <p:sp>
        <p:nvSpPr>
          <p:cNvPr id="43" name="Rectangle 12"/>
          <p:cNvSpPr>
            <a:spLocks/>
          </p:cNvSpPr>
          <p:nvPr/>
        </p:nvSpPr>
        <p:spPr bwMode="auto">
          <a:xfrm>
            <a:off x="8" y="3732238"/>
            <a:ext cx="9233297" cy="12349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54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We</a:t>
            </a:r>
            <a:r>
              <a:rPr lang="en-US" sz="549" b="1" baseline="0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 </a:t>
            </a:r>
            <a:r>
              <a:rPr lang="en-US" sz="54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Blog </a:t>
            </a:r>
            <a:r>
              <a:rPr lang="en-US" sz="676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   </a:t>
            </a:r>
            <a:r>
              <a:rPr lang="en-US" sz="676" dirty="0" err="1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www.summa.com</a:t>
            </a:r>
            <a:r>
              <a:rPr lang="en-US" sz="676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/blog</a:t>
            </a:r>
          </a:p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549" b="1" dirty="0">
                <a:solidFill>
                  <a:schemeClr val="bg1"/>
                </a:solidFill>
                <a:latin typeface="Georgia"/>
                <a:ea typeface="Lucida Grande" charset="0"/>
                <a:cs typeface="Georgia"/>
                <a:sym typeface="Proxima Nova Regular" charset="0"/>
              </a:rPr>
              <a:t>We Tweet    </a:t>
            </a:r>
            <a:r>
              <a:rPr lang="en-US" sz="676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@</a:t>
            </a:r>
            <a:r>
              <a:rPr lang="en-US" sz="676" dirty="0" err="1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summa_tech</a:t>
            </a:r>
            <a:br>
              <a:rPr lang="en-US" sz="422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br>
              <a:rPr lang="en-US" sz="422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br>
              <a:rPr lang="en-US" sz="338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r>
              <a:rPr lang="en-US" sz="507">
                <a:solidFill>
                  <a:schemeClr val="bg1"/>
                </a:solidFill>
                <a:latin typeface="Arial"/>
                <a:cs typeface="Arial"/>
              </a:rPr>
              <a:t>611 William Penn Place, 12th Floor, Pittsburgh, PA 15219</a:t>
            </a:r>
            <a:b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  <a:t>412 258 3300  |  </a:t>
            </a:r>
            <a:r>
              <a:rPr lang="en-US" sz="507" dirty="0" err="1">
                <a:solidFill>
                  <a:schemeClr val="bg1"/>
                </a:solidFill>
                <a:latin typeface="Arial"/>
                <a:cs typeface="Arial"/>
              </a:rPr>
              <a:t>info@summa.com</a:t>
            </a:r>
            <a: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  <a:t>  |  </a:t>
            </a:r>
            <a:r>
              <a:rPr lang="en-US" sz="507" dirty="0" err="1">
                <a:solidFill>
                  <a:schemeClr val="bg1"/>
                </a:solidFill>
                <a:latin typeface="Arial"/>
                <a:cs typeface="Arial"/>
              </a:rPr>
              <a:t>www.summa.com</a:t>
            </a:r>
            <a:endParaRPr lang="en-US" sz="507" b="1" dirty="0">
              <a:solidFill>
                <a:srgbClr val="FFFFFF"/>
              </a:solidFill>
              <a:latin typeface="Arial"/>
              <a:ea typeface="Lucida Grande" charset="0"/>
              <a:cs typeface="Arial"/>
              <a:sym typeface="Proxima Nova Regular" charset="0"/>
            </a:endParaRPr>
          </a:p>
        </p:txBody>
      </p:sp>
      <p:sp>
        <p:nvSpPr>
          <p:cNvPr id="8" name="Rectangle 12"/>
          <p:cNvSpPr>
            <a:spLocks/>
          </p:cNvSpPr>
          <p:nvPr/>
        </p:nvSpPr>
        <p:spPr bwMode="auto">
          <a:xfrm>
            <a:off x="7263" y="2794126"/>
            <a:ext cx="9136740" cy="10158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168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THANK YOU!</a:t>
            </a:r>
            <a:endParaRPr lang="en-US" sz="1182" b="1" dirty="0">
              <a:solidFill>
                <a:schemeClr val="bg1"/>
              </a:solidFill>
              <a:latin typeface="Georgia"/>
              <a:ea typeface="Lucida Grande" charset="0"/>
              <a:cs typeface="Georgia"/>
              <a:sym typeface="Proxima Nova Regular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077" y="724382"/>
            <a:ext cx="9049927" cy="3668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5" y="988291"/>
            <a:ext cx="7871679" cy="12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018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umma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322"/>
          <a:stretch/>
        </p:blipFill>
        <p:spPr>
          <a:xfrm>
            <a:off x="5" y="3"/>
            <a:ext cx="9153407" cy="46755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592" y="1922236"/>
            <a:ext cx="8203357" cy="1092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82" b="1" i="0" cap="none" dirty="0">
                <a:solidFill>
                  <a:schemeClr val="bg1"/>
                </a:solidFill>
                <a:latin typeface="Georgia"/>
                <a:cs typeface="Georgia"/>
              </a:rPr>
              <a:t>Summa is a digital solutions consultancy </a:t>
            </a:r>
            <a:br>
              <a:rPr lang="en-US" sz="1182" b="1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that combines its human-centered design,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strategy and agile software development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capabilities to power businesses and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deliver engaging customer experiences.</a:t>
            </a:r>
            <a:endParaRPr lang="en-US" sz="1013" b="0" i="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321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Color 1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95113" y="1364088"/>
            <a:ext cx="4289779" cy="3132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84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8101" marR="0" lvl="1" indent="-59841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  <a:defRPr sz="76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2341" marR="0" lvl="2" indent="-7024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24303" marR="0" lvl="3" indent="-5351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romanL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0821" marR="0" lvl="4" indent="-5351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L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1614" marR="0" lvl="5" indent="-3646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3227" marR="0" lvl="6" indent="-1931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4840" marR="0" lvl="7" indent="-215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6453" marR="0" lvl="8" indent="-3861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827328" y="301038"/>
            <a:ext cx="4072080" cy="42616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845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8101" marR="0" lvl="1" indent="-59841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76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2341" marR="0" lvl="2" indent="-67563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676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24303" marR="0" lvl="3" indent="-56195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591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0821" marR="0" lvl="4" indent="-61557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507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1614" marR="0" lvl="5" indent="-3646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3227" marR="0" lvl="6" indent="-1931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4840" marR="0" lvl="7" indent="-215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6453" marR="0" lvl="8" indent="-3861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22251" y="310447"/>
            <a:ext cx="4594343" cy="1034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82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21614" marR="0" lvl="5" indent="-3646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243227" marR="0" lvl="6" indent="-1931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4840" marR="0" lvl="7" indent="-215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86453" marR="0" lvl="8" indent="-3861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889174" y="4772028"/>
            <a:ext cx="21335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9594BB"/>
                </a:solidFill>
              </a:rPr>
              <a:pPr>
                <a:buSzPct val="25000"/>
              </a:pPr>
              <a:t>‹#›</a:t>
            </a:fld>
            <a:endParaRPr lang="en-US">
              <a:solidFill>
                <a:srgbClr val="9594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53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699" y="0"/>
            <a:ext cx="9144000" cy="2350008"/>
          </a:xfrm>
          <a:prstGeom prst="rect">
            <a:avLst/>
          </a:prstGeom>
        </p:spPr>
      </p:pic>
      <p:pic>
        <p:nvPicPr>
          <p:cNvPr id="9" name="Picture 57" descr="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7" descr="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2347393"/>
            <a:ext cx="9144000" cy="2339997"/>
          </a:xfrm>
          <a:prstGeom prst="rect">
            <a:avLst/>
          </a:prstGeom>
          <a:solidFill>
            <a:srgbClr val="FF6600"/>
          </a:solidFill>
          <a:ln w="15875" cap="flat" cmpd="sng" algn="ctr">
            <a:noFill/>
            <a:prstDash val="solid"/>
          </a:ln>
          <a:effectLst/>
        </p:spPr>
        <p:txBody>
          <a:bodyPr lIns="137160" tIns="137160" rIns="137160" bIns="13716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Std Book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0"/>
            <a:ext cx="9144000" cy="73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lIns="137160" tIns="137160" rIns="137160" bIns="13716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Std Book"/>
              <a:ea typeface="+mn-ea"/>
              <a:cs typeface="+mn-cs"/>
            </a:endParaRPr>
          </a:p>
        </p:txBody>
      </p:sp>
      <p:sp>
        <p:nvSpPr>
          <p:cNvPr id="13" name="Round Single Corner Rectangle 12"/>
          <p:cNvSpPr/>
          <p:nvPr userDrawn="1"/>
        </p:nvSpPr>
        <p:spPr>
          <a:xfrm>
            <a:off x="-6980" y="1167892"/>
            <a:ext cx="4546600" cy="2349500"/>
          </a:xfrm>
          <a:prstGeom prst="round1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lumMod val="75000"/>
                  <a:lumOff val="25000"/>
                  <a:alpha val="75000"/>
                </a:schemeClr>
              </a:gs>
            </a:gsLst>
            <a:lin ang="16200000" scaled="0"/>
            <a:tileRect/>
          </a:gra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01" y="1073020"/>
            <a:ext cx="453140" cy="951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969" y="1175004"/>
            <a:ext cx="4327651" cy="234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0" lang="en-US" sz="3500" b="0" i="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12725" y="3517900"/>
            <a:ext cx="4327525" cy="785813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bg1"/>
                </a:solidFill>
              </a:defRPr>
            </a:lvl1pPr>
            <a:lvl2pPr marL="0" indent="0">
              <a:buNone/>
              <a:defRPr sz="11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8212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03200" y="1320665"/>
            <a:ext cx="8737600" cy="327821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aseline="0"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</a:lstStyle>
          <a:p>
            <a:pPr lvl="0"/>
            <a:r>
              <a:rPr lang="en-US" dirty="0"/>
              <a:t>Agenda Point 1</a:t>
            </a:r>
          </a:p>
          <a:p>
            <a:pPr lvl="1"/>
            <a:r>
              <a:rPr lang="en-US" dirty="0"/>
              <a:t>Sub Point 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332" y="-2"/>
            <a:ext cx="4529668" cy="1097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311487" y="4690007"/>
            <a:ext cx="629313" cy="3801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</p:spTree>
    <p:extLst>
      <p:ext uri="{BB962C8B-B14F-4D97-AF65-F5344CB8AC3E}">
        <p14:creationId xmlns:p14="http://schemas.microsoft.com/office/powerpoint/2010/main" val="2017453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pic>
        <p:nvPicPr>
          <p:cNvPr id="2" name="Picture 1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5" y="2350009"/>
            <a:ext cx="9153144" cy="2339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5" y="2350009"/>
            <a:ext cx="9144000" cy="2341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50008"/>
            <a:ext cx="9144000" cy="234105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2276856"/>
          </a:xfrm>
          <a:prstGeom prst="rect">
            <a:avLst/>
          </a:prstGeom>
          <a:gradFill flip="none" rotWithShape="1">
            <a:gsLst>
              <a:gs pos="0">
                <a:srgbClr val="F26522"/>
              </a:gs>
              <a:gs pos="100000">
                <a:srgbClr val="F79646"/>
              </a:gs>
            </a:gsLst>
            <a:lin ang="18900000" scaled="0"/>
            <a:tileRect/>
          </a:gradFill>
          <a:ln w="15875" cap="flat" cmpd="sng" algn="ctr">
            <a:noFill/>
            <a:prstDash val="solid"/>
          </a:ln>
          <a:effectLst/>
        </p:spPr>
        <p:txBody>
          <a:bodyPr lIns="137160" tIns="137160" rIns="137160" bIns="13716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Std Book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03200" y="0"/>
            <a:ext cx="8737600" cy="2276855"/>
          </a:xfrm>
        </p:spPr>
        <p:txBody>
          <a:bodyPr anchor="ctr" anchorCtr="0"/>
          <a:lstStyle>
            <a:lvl1pPr>
              <a:defRPr sz="3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8" name="Picture 57" descr="logo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7" descr="logo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260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imp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4690006"/>
          </a:xfrm>
          <a:prstGeom prst="rect">
            <a:avLst/>
          </a:prstGeom>
          <a:solidFill>
            <a:srgbClr val="478E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72"/>
            <a:ext cx="9144000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03200" y="1320800"/>
            <a:ext cx="8737600" cy="3278078"/>
          </a:xfrm>
        </p:spPr>
        <p:txBody>
          <a:bodyPr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-2"/>
            <a:ext cx="8737600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8" name="Picture 57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7" descr="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9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4"/>
            <a:ext cx="8737600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5358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8256"/>
            <a:ext cx="2895600" cy="35751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Proprietary and Confidential.</a:t>
            </a:r>
          </a:p>
          <a:p>
            <a:pPr>
              <a:defRPr/>
            </a:pPr>
            <a:r>
              <a:rPr lang="en-US" dirty="0"/>
              <a:t>Summa 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8256"/>
            <a:ext cx="2133600" cy="35751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21D98-E1AC-4E0B-90A3-5E29791B3D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96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5"/>
            <a:ext cx="4270248" cy="328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70552" y="1320664"/>
            <a:ext cx="4270248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80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5"/>
            <a:ext cx="2779776" cy="328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3180758" y="1320664"/>
            <a:ext cx="2779776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6161024" y="1320664"/>
            <a:ext cx="2779776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</p:spTree>
    <p:extLst>
      <p:ext uri="{BB962C8B-B14F-4D97-AF65-F5344CB8AC3E}">
        <p14:creationId xmlns:p14="http://schemas.microsoft.com/office/powerpoint/2010/main" val="3721928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9144000" cy="4598878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4" name="Picture 57" descr="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7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262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>
          <a:xfrm>
            <a:off x="0" y="1"/>
            <a:ext cx="9144000" cy="4662038"/>
          </a:xfrm>
          <a:prstGeom prst="rect">
            <a:avLst/>
          </a:prstGeom>
        </p:spPr>
      </p:pic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06400" y="584200"/>
            <a:ext cx="8255000" cy="3619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2pPr>
            <a:lvl3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3pPr>
            <a:lvl4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4pPr>
            <a:lvl5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885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uti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8400"/>
            <a:ext cx="9144000" cy="23495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0" y="1168400"/>
            <a:ext cx="4546600" cy="2349500"/>
          </a:xfrm>
          <a:prstGeom prst="round1Rect">
            <a:avLst/>
          </a:prstGeom>
          <a:solidFill>
            <a:schemeClr val="accent3">
              <a:alpha val="75000"/>
            </a:schemeClr>
          </a:solidFill>
          <a:ln>
            <a:solidFill>
              <a:schemeClr val="bg1"/>
            </a:solidFill>
          </a:ln>
        </p:spPr>
        <p:txBody>
          <a:bodyPr lIns="27432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" name="Picture 2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9" name="Picture 57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7" descr="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52774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</p:spTree>
    <p:extLst>
      <p:ext uri="{BB962C8B-B14F-4D97-AF65-F5344CB8AC3E}">
        <p14:creationId xmlns:p14="http://schemas.microsoft.com/office/powerpoint/2010/main" val="180003286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15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9192" y="1524000"/>
            <a:ext cx="8032509" cy="2743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1351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4852" y="469903"/>
            <a:ext cx="2146753" cy="10413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8">
                <a:latin typeface="Arial"/>
                <a:cs typeface="Arial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746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umma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322"/>
          <a:stretch/>
        </p:blipFill>
        <p:spPr>
          <a:xfrm>
            <a:off x="5" y="3"/>
            <a:ext cx="9153407" cy="46755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592" y="1922236"/>
            <a:ext cx="8203357" cy="1092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82" b="1" i="0" cap="none" dirty="0">
                <a:solidFill>
                  <a:schemeClr val="bg1"/>
                </a:solidFill>
                <a:latin typeface="Georgia"/>
                <a:cs typeface="Georgia"/>
              </a:rPr>
              <a:t>Summa is a digital solutions consultancy </a:t>
            </a:r>
            <a:br>
              <a:rPr lang="en-US" sz="1182" b="1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that combines its human-centered design,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strategy and agile software development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capabilities to power businesses and </a:t>
            </a:r>
            <a:b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sz="1182" b="0" i="0" cap="none" dirty="0">
                <a:solidFill>
                  <a:schemeClr val="bg1"/>
                </a:solidFill>
                <a:latin typeface="Georgia"/>
                <a:cs typeface="Georgia"/>
              </a:rPr>
              <a:t>deliver engaging customer experiences.</a:t>
            </a:r>
            <a:endParaRPr lang="en-US" sz="1013" b="0" i="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041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7"/>
          <a:stretch/>
        </p:blipFill>
        <p:spPr>
          <a:xfrm>
            <a:off x="0" y="1"/>
            <a:ext cx="9144000" cy="4662038"/>
          </a:xfrm>
          <a:prstGeom prst="rect">
            <a:avLst/>
          </a:prstGeom>
        </p:spPr>
      </p:pic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06400" y="584200"/>
            <a:ext cx="8255000" cy="3619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2pPr>
            <a:lvl3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3pPr>
            <a:lvl4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4pPr>
            <a:lvl5pPr algn="ctr">
              <a:defRPr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42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/>
        </p:blipFill>
        <p:spPr>
          <a:xfrm>
            <a:off x="0" y="0"/>
            <a:ext cx="9144000" cy="4669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7265" y="4903381"/>
            <a:ext cx="4078739" cy="14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" dirty="0">
                <a:solidFill>
                  <a:schemeClr val="bg1"/>
                </a:solidFill>
                <a:latin typeface="Arial"/>
                <a:cs typeface="Arial"/>
              </a:rPr>
              <a:t>info@summa-tech.com   |   summa-tech.com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89193" y="931376"/>
            <a:ext cx="5171379" cy="29271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351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5250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8195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9204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9779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42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4"/>
          </p:nvPr>
        </p:nvSpPr>
        <p:spPr>
          <a:xfrm>
            <a:off x="2461490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idx="15"/>
          </p:nvPr>
        </p:nvSpPr>
        <p:spPr>
          <a:xfrm>
            <a:off x="4665553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  <a:lvl5pPr>
              <a:defRPr sz="507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idx="16"/>
          </p:nvPr>
        </p:nvSpPr>
        <p:spPr>
          <a:xfrm>
            <a:off x="6894201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3225310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_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42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4"/>
          </p:nvPr>
        </p:nvSpPr>
        <p:spPr>
          <a:xfrm>
            <a:off x="2461490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idx="15"/>
          </p:nvPr>
        </p:nvSpPr>
        <p:spPr>
          <a:xfrm>
            <a:off x="4665553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  <a:lvl4pPr>
              <a:defRPr sz="59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idx="16"/>
          </p:nvPr>
        </p:nvSpPr>
        <p:spPr>
          <a:xfrm>
            <a:off x="6894201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rgbClr val="504C9C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88781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/>
        </p:blipFill>
        <p:spPr>
          <a:xfrm>
            <a:off x="0" y="0"/>
            <a:ext cx="9144000" cy="4669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7265" y="4903381"/>
            <a:ext cx="4078739" cy="14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" dirty="0">
                <a:solidFill>
                  <a:schemeClr val="bg1"/>
                </a:solidFill>
                <a:latin typeface="Arial"/>
                <a:cs typeface="Arial"/>
              </a:rPr>
              <a:t>info@summa-tech.com   |   summa-tech.com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89193" y="931376"/>
            <a:ext cx="5171379" cy="29271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1351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247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idx="10"/>
          </p:nvPr>
        </p:nvSpPr>
        <p:spPr>
          <a:xfrm>
            <a:off x="3190231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614620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8385575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idx="10"/>
          </p:nvPr>
        </p:nvSpPr>
        <p:spPr>
          <a:xfrm>
            <a:off x="3190231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614620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rgbClr val="504C9C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4432765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08"/>
            <a:ext cx="420327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8095003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08"/>
            <a:ext cx="420327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5229967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idx="13"/>
          </p:nvPr>
        </p:nvSpPr>
        <p:spPr>
          <a:xfrm>
            <a:off x="245942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idx="14"/>
          </p:nvPr>
        </p:nvSpPr>
        <p:spPr>
          <a:xfrm>
            <a:off x="245942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5850244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idx="13"/>
          </p:nvPr>
        </p:nvSpPr>
        <p:spPr>
          <a:xfrm>
            <a:off x="245942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idx="14"/>
          </p:nvPr>
        </p:nvSpPr>
        <p:spPr>
          <a:xfrm>
            <a:off x="245942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429542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0176764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4198051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4684894" y="1068811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2"/>
          </p:nvPr>
        </p:nvSpPr>
        <p:spPr>
          <a:xfrm>
            <a:off x="4684894" y="2943656"/>
            <a:ext cx="4203271" cy="160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363189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or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/>
          <p:cNvSpPr>
            <a:spLocks noGrp="1"/>
          </p:cNvSpPr>
          <p:nvPr>
            <p:ph idx="10"/>
          </p:nvPr>
        </p:nvSpPr>
        <p:spPr>
          <a:xfrm>
            <a:off x="4724400" y="1"/>
            <a:ext cx="441960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4623271"/>
            <a:ext cx="9144000" cy="10674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-2"/>
            <a:ext cx="4724400" cy="4663440"/>
          </a:xfrm>
          <a:prstGeom prst="rect">
            <a:avLst/>
          </a:prstGeom>
          <a:solidFill>
            <a:srgbClr val="4E48A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sz="591" dirty="0"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305986" y="1141292"/>
            <a:ext cx="4100689" cy="3132703"/>
          </a:xfrm>
          <a:prstGeom prst="rect">
            <a:avLst/>
          </a:prstGeom>
        </p:spPr>
        <p:txBody>
          <a:bodyPr lIns="57607" tIns="28804" rIns="57607" bIns="28804">
            <a:normAutofit/>
          </a:bodyPr>
          <a:lstStyle>
            <a:lvl1pPr marL="0" indent="0">
              <a:lnSpc>
                <a:spcPct val="110000"/>
              </a:lnSpc>
              <a:buNone/>
              <a:defRPr sz="845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76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633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633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633">
                <a:solidFill>
                  <a:schemeClr val="bg1"/>
                </a:solidFill>
              </a:defRPr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1113" y="467904"/>
            <a:ext cx="4594343" cy="687991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7900" y="222801"/>
            <a:ext cx="3794125" cy="4397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91">
                <a:solidFill>
                  <a:schemeClr val="bg1"/>
                </a:solidFill>
              </a:defRPr>
            </a:lvl1pPr>
            <a:lvl2pPr>
              <a:defRPr sz="591">
                <a:solidFill>
                  <a:schemeClr val="bg1"/>
                </a:solidFill>
              </a:defRPr>
            </a:lvl2pPr>
            <a:lvl3pPr>
              <a:defRPr sz="591">
                <a:solidFill>
                  <a:schemeClr val="bg1"/>
                </a:solidFill>
              </a:defRPr>
            </a:lvl3pPr>
            <a:lvl4pPr>
              <a:defRPr sz="591">
                <a:solidFill>
                  <a:schemeClr val="bg1"/>
                </a:solidFill>
              </a:defRPr>
            </a:lvl4pPr>
            <a:lvl5pPr>
              <a:defRPr sz="59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96911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H="1">
            <a:off x="4572000" y="1764665"/>
            <a:ext cx="4572000" cy="0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66" name="Shape 368"/>
          <p:cNvPicPr preferRelativeResize="0"/>
          <p:nvPr/>
        </p:nvPicPr>
        <p:blipFill rotWithShape="1">
          <a:blip r:embed="rId2">
            <a:alphaModFix amt="50000"/>
          </a:blip>
          <a:srcRect l="26025" t="17989" r="8929" b="13316"/>
          <a:stretch/>
        </p:blipFill>
        <p:spPr>
          <a:xfrm>
            <a:off x="7033847" y="2597896"/>
            <a:ext cx="2104783" cy="69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366"/>
          <p:cNvPicPr preferRelativeResize="0"/>
          <p:nvPr/>
        </p:nvPicPr>
        <p:blipFill rotWithShape="1">
          <a:blip r:embed="rId3">
            <a:alphaModFix amt="61000"/>
          </a:blip>
          <a:srcRect l="45679" t="1" r="10132" b="1389"/>
          <a:stretch/>
        </p:blipFill>
        <p:spPr>
          <a:xfrm>
            <a:off x="4590104" y="0"/>
            <a:ext cx="2410771" cy="84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 bwMode="auto">
          <a:xfrm>
            <a:off x="7011461" y="21000"/>
            <a:ext cx="0" cy="5148268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4572000" y="842268"/>
            <a:ext cx="4572000" cy="0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" y="4700009"/>
            <a:ext cx="1550135" cy="44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26437" y="4809286"/>
            <a:ext cx="2144896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97799" y="4809286"/>
            <a:ext cx="1095375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9045" y="4809286"/>
            <a:ext cx="1291167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10795" y="4809286"/>
            <a:ext cx="1079500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07382" y="4809286"/>
            <a:ext cx="936625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-1"/>
            <a:ext cx="4590104" cy="259689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2277921" y="1035514"/>
            <a:ext cx="2331123" cy="635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4800" cap="all">
                <a:solidFill>
                  <a:srgbClr val="FFFFFF"/>
                </a:solidFill>
                <a:latin typeface="Arial"/>
                <a:ea typeface="+mj-ea"/>
                <a:cs typeface="Arial"/>
                <a:sym typeface="Proxima Nova Semibold" charset="0"/>
              </a:defRPr>
            </a:lvl1pPr>
            <a:lvl2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2pPr>
            <a:lvl3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3pPr>
            <a:lvl4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4pPr>
            <a:lvl5pPr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5pPr>
            <a:lvl6pPr marL="4572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6pPr>
            <a:lvl7pPr marL="9144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7pPr>
            <a:lvl8pPr marL="13716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8pPr>
            <a:lvl9pPr marL="1828800" algn="l" rtl="0" fontAlgn="base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7000">
                <a:solidFill>
                  <a:srgbClr val="FFFFFF"/>
                </a:solidFill>
                <a:latin typeface="Proxima Nova Semibold" charset="0"/>
                <a:ea typeface="ヒラギノ角ゴ ProN W6" charset="-128"/>
                <a:cs typeface="ヒラギノ角ゴ ProN W6" charset="-128"/>
                <a:sym typeface="Proxima Nova Semibold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126" b="0" cap="none" dirty="0">
                <a:solidFill>
                  <a:srgbClr val="FFFFFF"/>
                </a:solidFill>
                <a:latin typeface="Georgia"/>
                <a:cs typeface="Georgia"/>
              </a:rPr>
              <a:t>We partner with market leaders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029977" y="1040045"/>
            <a:ext cx="0" cy="466311"/>
          </a:xfrm>
          <a:prstGeom prst="line">
            <a:avLst/>
          </a:prstGeom>
          <a:solidFill>
            <a:srgbClr val="FF8600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Picture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342277" y="1182897"/>
            <a:ext cx="1466236" cy="248206"/>
          </a:xfrm>
          <a:prstGeom prst="rect">
            <a:avLst/>
          </a:prstGeom>
        </p:spPr>
      </p:pic>
      <p:pic>
        <p:nvPicPr>
          <p:cNvPr id="49" name="Shape 354"/>
          <p:cNvPicPr preferRelativeResize="0"/>
          <p:nvPr/>
        </p:nvPicPr>
        <p:blipFill rotWithShape="1">
          <a:blip r:embed="rId5">
            <a:alphaModFix amt="54000"/>
          </a:blip>
          <a:srcRect l="2292" t="4793" r="2814" b="84234"/>
          <a:stretch/>
        </p:blipFill>
        <p:spPr>
          <a:xfrm>
            <a:off x="11838" y="2604254"/>
            <a:ext cx="2380033" cy="6840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0" name="Shape 3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0351" y="2061362"/>
            <a:ext cx="1626764" cy="1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33413" y="4184743"/>
            <a:ext cx="1481904" cy="54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3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89283" y="2758033"/>
            <a:ext cx="1441941" cy="34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358"/>
          <p:cNvPicPr preferRelativeResize="0"/>
          <p:nvPr/>
        </p:nvPicPr>
        <p:blipFill rotWithShape="1">
          <a:blip r:embed="rId9">
            <a:alphaModFix/>
          </a:blip>
          <a:srcRect l="8769" t="13518" r="7727" b="18888"/>
          <a:stretch/>
        </p:blipFill>
        <p:spPr>
          <a:xfrm>
            <a:off x="7486651" y="316896"/>
            <a:ext cx="1170008" cy="20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3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35397" y="1163605"/>
            <a:ext cx="1904635" cy="2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72031" y="4355922"/>
            <a:ext cx="1476213" cy="17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36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15202" y="1240651"/>
            <a:ext cx="1631913" cy="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62"/>
          <p:cNvPicPr preferRelativeResize="0"/>
          <p:nvPr/>
        </p:nvPicPr>
        <p:blipFill rotWithShape="1">
          <a:blip r:embed="rId13"/>
          <a:srcRect l="-1" r="36146"/>
          <a:stretch/>
        </p:blipFill>
        <p:spPr>
          <a:xfrm>
            <a:off x="2537725" y="2806705"/>
            <a:ext cx="1786079" cy="33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36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1792" y="3561519"/>
            <a:ext cx="1565840" cy="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36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90099" y="3629382"/>
            <a:ext cx="1720604" cy="13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36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337112" y="1973640"/>
            <a:ext cx="901203" cy="26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367"/>
          <p:cNvPicPr preferRelativeResize="0"/>
          <p:nvPr/>
        </p:nvPicPr>
        <p:blipFill rotWithShape="1">
          <a:blip r:embed="rId17"/>
          <a:stretch/>
        </p:blipFill>
        <p:spPr>
          <a:xfrm>
            <a:off x="4993755" y="336990"/>
            <a:ext cx="1616948" cy="25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70"/>
          <p:cNvPicPr preferRelativeResize="0"/>
          <p:nvPr/>
        </p:nvPicPr>
        <p:blipFill rotWithShape="1">
          <a:blip r:embed="rId18">
            <a:alphaModFix amt="48000"/>
          </a:blip>
          <a:srcRect l="29797" t="18961" r="30537" b="39044"/>
          <a:stretch/>
        </p:blipFill>
        <p:spPr>
          <a:xfrm>
            <a:off x="2408663" y="3297399"/>
            <a:ext cx="2170772" cy="73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7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03023" y="3595560"/>
            <a:ext cx="1824572" cy="1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7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247894" y="2930806"/>
            <a:ext cx="1621367" cy="14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37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31991" y="3567991"/>
            <a:ext cx="1483661" cy="2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37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15927" y="2864989"/>
            <a:ext cx="1641616" cy="184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traight Connector 73"/>
          <p:cNvCxnSpPr/>
          <p:nvPr/>
        </p:nvCxnSpPr>
        <p:spPr bwMode="auto">
          <a:xfrm flipH="1">
            <a:off x="15066" y="2596699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H="1">
            <a:off x="1" y="3292459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4593172" y="21000"/>
            <a:ext cx="0" cy="5148268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398885" y="2599095"/>
            <a:ext cx="0" cy="257017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H="1">
            <a:off x="1" y="4038023"/>
            <a:ext cx="9144001" cy="4793"/>
          </a:xfrm>
          <a:prstGeom prst="line">
            <a:avLst/>
          </a:prstGeom>
          <a:solidFill>
            <a:srgbClr val="FF8600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1808512" y="4809286"/>
            <a:ext cx="6372408" cy="3389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25" tIns="12163" rIns="24325" bIns="12163" rtlCol="0" anchor="ctr"/>
          <a:lstStyle/>
          <a:p>
            <a:pPr algn="ctr"/>
            <a:endParaRPr lang="en-US" sz="59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2835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8195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615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0" r="1035" b="27252"/>
          <a:stretch/>
        </p:blipFill>
        <p:spPr>
          <a:xfrm>
            <a:off x="3" y="2849297"/>
            <a:ext cx="9143997" cy="2298966"/>
          </a:xfrm>
          <a:prstGeom prst="rect">
            <a:avLst/>
          </a:prstGeom>
        </p:spPr>
      </p:pic>
      <p:sp>
        <p:nvSpPr>
          <p:cNvPr id="43" name="Rectangle 12"/>
          <p:cNvSpPr>
            <a:spLocks/>
          </p:cNvSpPr>
          <p:nvPr/>
        </p:nvSpPr>
        <p:spPr bwMode="auto">
          <a:xfrm>
            <a:off x="8" y="3732238"/>
            <a:ext cx="9233297" cy="12349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54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We</a:t>
            </a:r>
            <a:r>
              <a:rPr lang="en-US" sz="549" b="1" baseline="0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 </a:t>
            </a:r>
            <a:r>
              <a:rPr lang="en-US" sz="54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Blog </a:t>
            </a:r>
            <a:r>
              <a:rPr lang="en-US" sz="676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   </a:t>
            </a:r>
            <a:r>
              <a:rPr lang="en-US" sz="676" dirty="0" err="1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www.summa.com</a:t>
            </a:r>
            <a:r>
              <a:rPr lang="en-US" sz="676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/blog</a:t>
            </a:r>
          </a:p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549" b="1" dirty="0">
                <a:solidFill>
                  <a:schemeClr val="bg1"/>
                </a:solidFill>
                <a:latin typeface="Georgia"/>
                <a:ea typeface="Lucida Grande" charset="0"/>
                <a:cs typeface="Georgia"/>
                <a:sym typeface="Proxima Nova Regular" charset="0"/>
              </a:rPr>
              <a:t>We Tweet    </a:t>
            </a:r>
            <a:r>
              <a:rPr lang="en-US" sz="676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@</a:t>
            </a:r>
            <a:r>
              <a:rPr lang="en-US" sz="676" dirty="0" err="1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  <a:t>summa_tech</a:t>
            </a:r>
            <a:br>
              <a:rPr lang="en-US" sz="422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br>
              <a:rPr lang="en-US" sz="422" dirty="0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br>
              <a:rPr lang="en-US" sz="338">
                <a:solidFill>
                  <a:schemeClr val="bg1"/>
                </a:solidFill>
                <a:latin typeface="Arial"/>
                <a:ea typeface="Proxima Nova Regular" charset="0"/>
                <a:cs typeface="Arial"/>
                <a:sym typeface="Proxima Nova Regular" charset="0"/>
              </a:rPr>
            </a:br>
            <a:r>
              <a:rPr lang="en-US" sz="507">
                <a:solidFill>
                  <a:schemeClr val="bg1"/>
                </a:solidFill>
                <a:latin typeface="Arial"/>
                <a:cs typeface="Arial"/>
              </a:rPr>
              <a:t>611 William Penn Place, 12th Floor, Pittsburgh, PA 15219</a:t>
            </a:r>
            <a:b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  <a:t>412 258 3300  |  </a:t>
            </a:r>
            <a:r>
              <a:rPr lang="en-US" sz="507" dirty="0" err="1">
                <a:solidFill>
                  <a:schemeClr val="bg1"/>
                </a:solidFill>
                <a:latin typeface="Arial"/>
                <a:cs typeface="Arial"/>
              </a:rPr>
              <a:t>info@summa.com</a:t>
            </a:r>
            <a:r>
              <a:rPr lang="en-US" sz="507" dirty="0">
                <a:solidFill>
                  <a:schemeClr val="bg1"/>
                </a:solidFill>
                <a:latin typeface="Arial"/>
                <a:cs typeface="Arial"/>
              </a:rPr>
              <a:t>  |  </a:t>
            </a:r>
            <a:r>
              <a:rPr lang="en-US" sz="507" dirty="0" err="1">
                <a:solidFill>
                  <a:schemeClr val="bg1"/>
                </a:solidFill>
                <a:latin typeface="Arial"/>
                <a:cs typeface="Arial"/>
              </a:rPr>
              <a:t>www.summa.com</a:t>
            </a:r>
            <a:endParaRPr lang="en-US" sz="507" b="1" dirty="0">
              <a:solidFill>
                <a:srgbClr val="FFFFFF"/>
              </a:solidFill>
              <a:latin typeface="Arial"/>
              <a:ea typeface="Lucida Grande" charset="0"/>
              <a:cs typeface="Arial"/>
              <a:sym typeface="Proxima Nova Regular" charset="0"/>
            </a:endParaRPr>
          </a:p>
        </p:txBody>
      </p:sp>
      <p:sp>
        <p:nvSpPr>
          <p:cNvPr id="8" name="Rectangle 12"/>
          <p:cNvSpPr>
            <a:spLocks/>
          </p:cNvSpPr>
          <p:nvPr/>
        </p:nvSpPr>
        <p:spPr bwMode="auto">
          <a:xfrm>
            <a:off x="7263" y="2794126"/>
            <a:ext cx="9136740" cy="10158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ts val="266"/>
              </a:spcBef>
            </a:pPr>
            <a:r>
              <a:rPr lang="en-US" sz="1689" b="1" dirty="0">
                <a:solidFill>
                  <a:schemeClr val="bg1"/>
                </a:solidFill>
                <a:latin typeface="Georgia"/>
                <a:ea typeface="Proxima Nova Regular" charset="0"/>
                <a:cs typeface="Georgia"/>
                <a:sym typeface="Proxima Nova Regular" charset="0"/>
              </a:rPr>
              <a:t>THANK YOU!</a:t>
            </a:r>
            <a:endParaRPr lang="en-US" sz="1182" b="1" dirty="0">
              <a:solidFill>
                <a:schemeClr val="bg1"/>
              </a:solidFill>
              <a:latin typeface="Georgia"/>
              <a:ea typeface="Lucida Grande" charset="0"/>
              <a:cs typeface="Georgia"/>
              <a:sym typeface="Proxima Nova Regular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077" y="724382"/>
            <a:ext cx="9049927" cy="3668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612" tIns="19306" rIns="38612" bIns="193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3860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ヒラギノ角ゴ ProN W3" charset="-128"/>
              <a:cs typeface="ヒラギノ角ゴ ProN W3" charset="-128"/>
              <a:sym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5" y="988291"/>
            <a:ext cx="7871679" cy="12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471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Color 1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95113" y="1364088"/>
            <a:ext cx="4289779" cy="3132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84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8101" marR="0" lvl="1" indent="-59841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  <a:defRPr sz="76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2341" marR="0" lvl="2" indent="-7024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24303" marR="0" lvl="3" indent="-5351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romanL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0821" marR="0" lvl="4" indent="-53514" algn="l" rtl="0">
              <a:lnSpc>
                <a:spcPct val="90000"/>
              </a:lnSpc>
              <a:spcBef>
                <a:spcPts val="34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LcPeriod"/>
              <a:defRPr sz="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1614" marR="0" lvl="5" indent="-3646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3227" marR="0" lvl="6" indent="-1931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4840" marR="0" lvl="7" indent="-215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6453" marR="0" lvl="8" indent="-3861" algn="l" rtl="0">
              <a:spcBef>
                <a:spcPts val="346"/>
              </a:spcBef>
              <a:spcAft>
                <a:spcPts val="0"/>
              </a:spcAft>
              <a:buNone/>
              <a:defRPr sz="7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827328" y="301038"/>
            <a:ext cx="4072080" cy="42616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845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8101" marR="0" lvl="1" indent="-59841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76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2341" marR="0" lvl="2" indent="-67563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676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24303" marR="0" lvl="3" indent="-56195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591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0821" marR="0" lvl="4" indent="-61557" algn="l" rtl="0">
              <a:spcBef>
                <a:spcPts val="346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507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1614" marR="0" lvl="5" indent="-3646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3227" marR="0" lvl="6" indent="-1931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4840" marR="0" lvl="7" indent="-215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6453" marR="0" lvl="8" indent="-3861" algn="l" rtl="0">
              <a:spcBef>
                <a:spcPts val="346"/>
              </a:spcBef>
              <a:spcAft>
                <a:spcPts val="0"/>
              </a:spcAft>
              <a:buNone/>
              <a:defRPr sz="54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22251" y="310447"/>
            <a:ext cx="4594343" cy="1034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82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121614" marR="0" lvl="5" indent="-3646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243227" marR="0" lvl="6" indent="-1931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4840" marR="0" lvl="7" indent="-215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86453" marR="0" lvl="8" indent="-3861" algn="ctr" rtl="0">
              <a:spcBef>
                <a:spcPts val="0"/>
              </a:spcBef>
              <a:spcAft>
                <a:spcPts val="0"/>
              </a:spcAft>
              <a:buNone/>
              <a:defRPr sz="1605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889174" y="4772028"/>
            <a:ext cx="2133599" cy="273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9594BB"/>
                </a:solidFill>
              </a:rPr>
              <a:pPr>
                <a:buSzPct val="25000"/>
              </a:pPr>
              <a:t>‹#›</a:t>
            </a:fld>
            <a:endParaRPr lang="en-US">
              <a:solidFill>
                <a:srgbClr val="9594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85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pic>
        <p:nvPicPr>
          <p:cNvPr id="2" name="Picture 1" descr="Foo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03713"/>
            <a:ext cx="9144000" cy="84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5" y="2350009"/>
            <a:ext cx="9153144" cy="2339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5" y="2350009"/>
            <a:ext cx="9144000" cy="2341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50008"/>
            <a:ext cx="9144000" cy="234105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2276856"/>
          </a:xfrm>
          <a:prstGeom prst="rect">
            <a:avLst/>
          </a:prstGeom>
          <a:gradFill flip="none" rotWithShape="1">
            <a:gsLst>
              <a:gs pos="0">
                <a:srgbClr val="F26522"/>
              </a:gs>
              <a:gs pos="100000">
                <a:srgbClr val="F79646"/>
              </a:gs>
            </a:gsLst>
            <a:lin ang="18900000" scaled="0"/>
            <a:tileRect/>
          </a:gradFill>
          <a:ln w="15875" cap="flat" cmpd="sng" algn="ctr">
            <a:noFill/>
            <a:prstDash val="solid"/>
          </a:ln>
          <a:effectLst/>
        </p:spPr>
        <p:txBody>
          <a:bodyPr lIns="137160" tIns="137160" rIns="137160" bIns="13716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utura Std Book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03200" y="0"/>
            <a:ext cx="8737600" cy="2276855"/>
          </a:xfrm>
        </p:spPr>
        <p:txBody>
          <a:bodyPr anchor="ctr" anchorCtr="0"/>
          <a:lstStyle>
            <a:lvl1pPr>
              <a:defRPr sz="3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8" name="Picture 57" descr="logo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7" descr="logo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630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imp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4690006"/>
          </a:xfrm>
          <a:prstGeom prst="rect">
            <a:avLst/>
          </a:prstGeom>
          <a:solidFill>
            <a:srgbClr val="478E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72"/>
            <a:ext cx="9144000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255000" y="4691063"/>
            <a:ext cx="685800" cy="457200"/>
          </a:xfrm>
          <a:prstGeom prst="rect">
            <a:avLst/>
          </a:prstGeom>
        </p:spPr>
        <p:txBody>
          <a:bodyPr vert="horz" lIns="182880" tIns="45720" rIns="182880" bIns="45720" rtlCol="0" anchor="ctr" anchorCtr="0"/>
          <a:lstStyle>
            <a:defPPr>
              <a:defRPr lang="en-US"/>
            </a:defPPr>
            <a:lvl1pPr algn="r">
              <a:defRPr lang="en-US" sz="800" smtClean="0">
                <a:solidFill>
                  <a:srgbClr val="444444"/>
                </a:solidFill>
                <a:cs typeface="Arial"/>
              </a:defRPr>
            </a:lvl1pPr>
          </a:lstStyle>
          <a:p>
            <a:fld id="{CA2E1E93-11B9-464E-AF21-E2369226A36F}" type="slidenum">
              <a:rPr sz="1000" b="0">
                <a:solidFill>
                  <a:srgbClr val="444444"/>
                </a:solidFill>
                <a:cs typeface="Verdana"/>
              </a:rPr>
              <a:pPr/>
              <a:t>‹#›</a:t>
            </a:fld>
            <a:endParaRPr sz="1000" b="0" dirty="0">
              <a:solidFill>
                <a:srgbClr val="444444"/>
              </a:solidFill>
              <a:cs typeface="Verdana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03200" y="1320800"/>
            <a:ext cx="8737600" cy="3278078"/>
          </a:xfrm>
        </p:spPr>
        <p:txBody>
          <a:bodyPr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-2"/>
            <a:ext cx="8737600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76673" y="4784626"/>
            <a:ext cx="1438675" cy="2718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R="0" lvl="0" indent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" b="0" i="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Verdana"/>
                <a:ea typeface="Arial"/>
                <a:cs typeface="Verdana"/>
              </a:defRPr>
            </a:lvl1pPr>
            <a:lvl2pPr marL="230188" indent="-230188">
              <a:spcBef>
                <a:spcPts val="600"/>
              </a:spcBef>
              <a:buClr>
                <a:srgbClr val="FF6600"/>
              </a:buClr>
              <a:buFont typeface="Verdana" pitchFamily="34" charset="0"/>
              <a:buChar char="+"/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defRPr>
            </a:lvl2pPr>
            <a:lvl3pPr marL="398463" indent="-169863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lang="en-US" sz="1600" spc="4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defRPr>
            </a:lvl3pPr>
            <a:lvl4pPr marL="411163" indent="0">
              <a:spcBef>
                <a:spcPct val="20000"/>
              </a:spcBef>
              <a:buFont typeface="Arial"/>
              <a:buNone/>
              <a:defRPr lang="en-US" sz="1400" spc="40" dirty="0">
                <a:solidFill>
                  <a:srgbClr val="F79646"/>
                </a:solidFill>
                <a:latin typeface="Verdana"/>
                <a:cs typeface="Verdana"/>
              </a:defRPr>
            </a:lvl4pPr>
            <a:lvl5pPr marL="515938" indent="0">
              <a:spcBef>
                <a:spcPct val="20000"/>
              </a:spcBef>
              <a:buFont typeface="Arial"/>
              <a:buNone/>
              <a:defRPr lang="en-US" sz="1400">
                <a:solidFill>
                  <a:srgbClr val="F79646"/>
                </a:solidFill>
              </a:defRPr>
            </a:lvl5pPr>
            <a:lvl6pPr marL="688975" indent="-115888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1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 Proprietary and Confidential</a:t>
            </a:r>
          </a:p>
        </p:txBody>
      </p:sp>
      <p:pic>
        <p:nvPicPr>
          <p:cNvPr id="18" name="Picture 57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" y="4826975"/>
            <a:ext cx="685800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7" descr="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8" y="4830429"/>
            <a:ext cx="1192175" cy="1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8283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4"/>
            <a:ext cx="8737600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0134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8256"/>
            <a:ext cx="2895600" cy="35751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Proprietary and Confidential.</a:t>
            </a:r>
          </a:p>
          <a:p>
            <a:pPr>
              <a:defRPr/>
            </a:pPr>
            <a:r>
              <a:rPr lang="en-US" dirty="0"/>
              <a:t>Summa 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8256"/>
            <a:ext cx="2133600" cy="35751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21D98-E1AC-4E0B-90A3-5E29791B3D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413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5"/>
            <a:ext cx="4270248" cy="328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70552" y="1320664"/>
            <a:ext cx="4270248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5473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0665"/>
            <a:ext cx="2779776" cy="328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3180758" y="1320664"/>
            <a:ext cx="2779776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6161024" y="1320664"/>
            <a:ext cx="2779776" cy="32782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161088" y="495300"/>
            <a:ext cx="2982912" cy="601663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anchor="ctr" anchorCtr="0">
            <a:normAutofit/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"/>
            <a:ext cx="5957888" cy="1097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28996" y="4680566"/>
            <a:ext cx="4526004" cy="460873"/>
          </a:xfrm>
        </p:spPr>
        <p:txBody>
          <a:bodyPr vert="horz" lIns="182880" tIns="45720" rIns="182880" bIns="45720" rtlCol="0" anchor="ctr" anchorCtr="0">
            <a:normAutofit/>
          </a:bodyPr>
          <a:lstStyle>
            <a:lvl1pPr>
              <a:defRPr kumimoji="0" lang="en-US" sz="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"/>
              </a:defRPr>
            </a:lvl1pPr>
          </a:lstStyle>
          <a:p>
            <a:pPr marR="0" lvl="0" fontAlgn="auto">
              <a:lnSpc>
                <a:spcPts val="6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enter Footnote</a:t>
            </a:r>
          </a:p>
        </p:txBody>
      </p:sp>
    </p:spTree>
    <p:extLst>
      <p:ext uri="{BB962C8B-B14F-4D97-AF65-F5344CB8AC3E}">
        <p14:creationId xmlns:p14="http://schemas.microsoft.com/office/powerpoint/2010/main" val="28888804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849537"/>
            <a:ext cx="266700" cy="298726"/>
          </a:xfrm>
          <a:prstGeom prst="rect">
            <a:avLst/>
          </a:prstGeom>
        </p:spPr>
        <p:txBody>
          <a:bodyPr/>
          <a:lstStyle/>
          <a:p>
            <a:fld id="{B430BAD4-BA2B-C043-B262-176503D7E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8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_Divi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589" y="0"/>
            <a:ext cx="9153599" cy="5157872"/>
          </a:xfrm>
          <a:prstGeom prst="rect">
            <a:avLst/>
          </a:prstGeom>
          <a:solidFill>
            <a:srgbClr val="BF133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746876" y="4921262"/>
            <a:ext cx="1850999" cy="1999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7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PROPRIETARY AND CONFIDENTIAL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54002" y="1286241"/>
            <a:ext cx="8648099" cy="1022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314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 Placeholder 16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0178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_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4826100" cy="5157872"/>
          </a:xfrm>
          <a:prstGeom prst="rect">
            <a:avLst/>
          </a:prstGeom>
          <a:solidFill>
            <a:srgbClr val="BF133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837112" y="4641861"/>
            <a:ext cx="4306800" cy="239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57600" tIns="28800" rIns="57600" bIns="28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05620" y="214512"/>
            <a:ext cx="4366500" cy="845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0307" y="1354530"/>
            <a:ext cx="4362900" cy="340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301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571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79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roman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063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827327" y="1"/>
            <a:ext cx="4316699" cy="5148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2113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_Horizont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1" y="0"/>
            <a:ext cx="9153599" cy="906538"/>
          </a:xfrm>
          <a:prstGeom prst="rect">
            <a:avLst/>
          </a:prstGeom>
          <a:solidFill>
            <a:srgbClr val="BF133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232836" y="1068809"/>
            <a:ext cx="8688900" cy="3650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5832" y="0"/>
            <a:ext cx="8921700" cy="89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9271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_Divi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" y="0"/>
            <a:ext cx="9153599" cy="5157872"/>
          </a:xfrm>
          <a:prstGeom prst="rect">
            <a:avLst/>
          </a:prstGeom>
          <a:solidFill>
            <a:srgbClr val="2E9F6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46876" y="4921262"/>
            <a:ext cx="1850999" cy="1999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700" b="0" i="0" u="none" strike="noStrike" cap="none">
                <a:solidFill>
                  <a:srgbClr val="198443"/>
                </a:solidFill>
                <a:latin typeface="Arial"/>
                <a:ea typeface="Arial"/>
                <a:cs typeface="Arial"/>
                <a:sym typeface="Arial"/>
              </a:rPr>
              <a:t>PROPRIETARY AND CONFIDENTIAL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54002" y="1286241"/>
            <a:ext cx="8648099" cy="1022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1984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1984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2000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_Horizontal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" y="0"/>
            <a:ext cx="9153599" cy="906538"/>
          </a:xfrm>
          <a:prstGeom prst="rect">
            <a:avLst/>
          </a:prstGeom>
          <a:solidFill>
            <a:srgbClr val="2E9F6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32836" y="1068809"/>
            <a:ext cx="8688900" cy="3650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05832" y="0"/>
            <a:ext cx="8921700" cy="89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8755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_Two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0"/>
            <a:ext cx="4826100" cy="5157872"/>
          </a:xfrm>
          <a:prstGeom prst="rect">
            <a:avLst/>
          </a:prstGeom>
          <a:solidFill>
            <a:srgbClr val="2E9F6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837112" y="4664087"/>
            <a:ext cx="4306800" cy="2414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57600" tIns="28800" rIns="57600" bIns="28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5620" y="214512"/>
            <a:ext cx="4366500" cy="845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30307" y="1354530"/>
            <a:ext cx="4362900" cy="340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301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571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79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roman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063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827327" y="1"/>
            <a:ext cx="4316699" cy="5148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5681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Divi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" y="0"/>
            <a:ext cx="9153599" cy="5157872"/>
          </a:xfrm>
          <a:prstGeom prst="rect">
            <a:avLst/>
          </a:prstGeom>
          <a:solidFill>
            <a:srgbClr val="2F82C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746876" y="4921262"/>
            <a:ext cx="1850999" cy="1999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700" b="0" i="0" u="none" strike="noStrike" cap="none">
                <a:solidFill>
                  <a:srgbClr val="35418F"/>
                </a:solidFill>
                <a:latin typeface="Arial"/>
                <a:ea typeface="Arial"/>
                <a:cs typeface="Arial"/>
                <a:sym typeface="Arial"/>
              </a:rPr>
              <a:t>PROPRIETARY AND CONFIDENTIAL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54002" y="1286241"/>
            <a:ext cx="8648099" cy="1022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35418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35418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716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Horizontal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" y="0"/>
            <a:ext cx="9153599" cy="906538"/>
          </a:xfrm>
          <a:prstGeom prst="rect">
            <a:avLst/>
          </a:prstGeom>
          <a:solidFill>
            <a:srgbClr val="2F82C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32836" y="1068809"/>
            <a:ext cx="8688900" cy="3650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05832" y="0"/>
            <a:ext cx="8921700" cy="89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5156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_Two Conte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4826100" cy="5157872"/>
          </a:xfrm>
          <a:prstGeom prst="rect">
            <a:avLst/>
          </a:prstGeom>
          <a:solidFill>
            <a:srgbClr val="2F82C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4837112" y="4664087"/>
            <a:ext cx="4306800" cy="2414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57600" tIns="28800" rIns="57600" bIns="28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464" y="4962537"/>
            <a:ext cx="617399" cy="1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747712" y="4903800"/>
            <a:ext cx="4078200" cy="214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info@summa-tech.com   |   summa-tech.com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05620" y="214512"/>
            <a:ext cx="4366500" cy="845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576072" marR="0" lvl="6" indent="-4572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864108" marR="0" lvl="7" indent="-508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1152144" marR="0" lvl="8" indent="-9144" algn="ctr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230307" y="1354530"/>
            <a:ext cx="4362900" cy="340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301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571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7975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roman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06387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LcPeriod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4827327" y="1"/>
            <a:ext cx="4316699" cy="5148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Font typeface="Arial"/>
              <a:buNone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7" marR="0" lvl="1" indent="-21748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rabicPeriod"/>
              <a:defRPr sz="20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8325" marR="0" lvl="2" indent="-2381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UcPeriod"/>
              <a:defRPr sz="18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60425" marR="0" lvl="3" indent="-301625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romanLcPeriod"/>
              <a:defRPr sz="16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7437" marR="0" lvl="4" indent="-312737" algn="l" rtl="0">
              <a:spcBef>
                <a:spcPts val="825"/>
              </a:spcBef>
              <a:spcAft>
                <a:spcPts val="0"/>
              </a:spcAft>
              <a:buClr>
                <a:srgbClr val="5F5F5F"/>
              </a:buClr>
              <a:buSzPct val="100000"/>
              <a:buFont typeface="Arial"/>
              <a:buAutoNum type="alphaLcPeriod"/>
              <a:defRPr sz="1400" b="0" i="0" u="none" strike="noStrike" cap="non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88036" marR="0" lvl="5" indent="-8636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76072" marR="0" lvl="6" indent="-4572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64108" marR="0" lvl="7" indent="-508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52144" marR="0" lvl="8" indent="-9144" algn="l" rtl="0">
              <a:spcBef>
                <a:spcPts val="819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80439" y="4886337"/>
            <a:ext cx="450899" cy="261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80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42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4"/>
          </p:nvPr>
        </p:nvSpPr>
        <p:spPr>
          <a:xfrm>
            <a:off x="2461490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idx="15"/>
          </p:nvPr>
        </p:nvSpPr>
        <p:spPr>
          <a:xfrm>
            <a:off x="4665553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  <a:lvl5pPr>
              <a:defRPr sz="507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idx="16"/>
          </p:nvPr>
        </p:nvSpPr>
        <p:spPr>
          <a:xfrm>
            <a:off x="6894201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018399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_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42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idx="14"/>
          </p:nvPr>
        </p:nvSpPr>
        <p:spPr>
          <a:xfrm>
            <a:off x="2461490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idx="15"/>
          </p:nvPr>
        </p:nvSpPr>
        <p:spPr>
          <a:xfrm>
            <a:off x="4665553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  <a:lvl4pPr>
              <a:defRPr sz="591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idx="16"/>
          </p:nvPr>
        </p:nvSpPr>
        <p:spPr>
          <a:xfrm>
            <a:off x="6894201" y="1068808"/>
            <a:ext cx="1995807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defRPr sz="1182" b="0">
                <a:solidFill>
                  <a:srgbClr val="504C9C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57241" y="870891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7307157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4" b="21619"/>
          <a:stretch/>
        </p:blipFill>
        <p:spPr>
          <a:xfrm>
            <a:off x="7284" y="0"/>
            <a:ext cx="9144000" cy="865194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idx="1"/>
          </p:nvPr>
        </p:nvSpPr>
        <p:spPr>
          <a:xfrm>
            <a:off x="23283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idx="10"/>
          </p:nvPr>
        </p:nvSpPr>
        <p:spPr>
          <a:xfrm>
            <a:off x="3190231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6"/>
          <p:cNvSpPr>
            <a:spLocks noGrp="1"/>
          </p:cNvSpPr>
          <p:nvPr>
            <p:ph idx="11"/>
          </p:nvPr>
        </p:nvSpPr>
        <p:spPr>
          <a:xfrm>
            <a:off x="6146209" y="1068808"/>
            <a:ext cx="2741952" cy="349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84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9337" y="150520"/>
            <a:ext cx="8921751" cy="714971"/>
          </a:xfrm>
        </p:spPr>
        <p:txBody>
          <a:bodyPr anchor="t">
            <a:normAutofit/>
          </a:bodyPr>
          <a:lstStyle>
            <a:lvl1pPr>
              <a:tabLst>
                <a:tab pos="408863" algn="l"/>
              </a:tabLst>
              <a:defRPr sz="1182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57241" y="4668966"/>
            <a:ext cx="8841619" cy="0"/>
          </a:xfrm>
          <a:prstGeom prst="line">
            <a:avLst/>
          </a:prstGeom>
          <a:solidFill>
            <a:srgbClr val="FF8600"/>
          </a:solidFill>
          <a:ln w="12700" cap="flat" cmpd="sng" algn="ctr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133954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" y="4772363"/>
            <a:ext cx="1727200" cy="29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0" y="4835970"/>
            <a:ext cx="9144000" cy="13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6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PROPRIETARY AND CONFIDENTIAL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87121" y="274576"/>
            <a:ext cx="8658107" cy="726477"/>
          </a:xfrm>
          <a:prstGeom prst="rect">
            <a:avLst/>
          </a:prstGeom>
        </p:spPr>
        <p:txBody>
          <a:bodyPr vert="horz" lIns="145143" tIns="72571" rIns="145143" bIns="72571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idx="1"/>
          </p:nvPr>
        </p:nvSpPr>
        <p:spPr>
          <a:xfrm>
            <a:off x="232836" y="1201262"/>
            <a:ext cx="8688917" cy="3517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58" r:id="rId29"/>
    <p:sldLayoutId id="2147483655" r:id="rId30"/>
    <p:sldLayoutId id="2147483653" r:id="rId31"/>
  </p:sldLayoutIdLst>
  <p:transition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351">
          <a:solidFill>
            <a:srgbClr val="5F5F5F"/>
          </a:solidFill>
          <a:latin typeface="Arial"/>
          <a:ea typeface="+mj-ea"/>
          <a:cs typeface="Arial"/>
          <a:sym typeface="Proxima Nova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5pPr>
      <a:lvl6pPr marL="121614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6pPr>
      <a:lvl7pPr marL="243227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7pPr>
      <a:lvl8pPr marL="364840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8pPr>
      <a:lvl9pPr marL="486453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9pPr>
    </p:titleStyle>
    <p:bodyStyle>
      <a:lvl1pPr marL="193037" indent="-193037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None/>
        <a:defRPr sz="1013" baseline="0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1pPr>
      <a:lvl2pPr marL="143438" indent="-143438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rabicPeriod"/>
        <a:defRPr sz="760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2pPr>
      <a:lvl3pPr marL="240626" indent="-97189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lphaLcPeriod"/>
        <a:defRPr sz="676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3pPr>
      <a:lvl4pPr marL="384064" indent="-92497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romanUcPeriod"/>
        <a:defRPr sz="591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4pPr>
      <a:lvl5pPr marL="504711" indent="-120649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lphaLcParenR"/>
        <a:defRPr sz="507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5pPr>
      <a:lvl6pPr marL="121614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6pPr>
      <a:lvl7pPr marL="243227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7pPr>
      <a:lvl8pPr marL="364840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8pPr>
      <a:lvl9pPr marL="486453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1pPr>
      <a:lvl2pPr marL="121614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2pPr>
      <a:lvl3pPr marL="24322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3pPr>
      <a:lvl4pPr marL="364840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4pPr>
      <a:lvl5pPr marL="486453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5pPr>
      <a:lvl6pPr marL="60806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6pPr>
      <a:lvl7pPr marL="729681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7pPr>
      <a:lvl8pPr marL="851294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8pPr>
      <a:lvl9pPr marL="97290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" y="4772363"/>
            <a:ext cx="1727200" cy="29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0" y="4835970"/>
            <a:ext cx="9144000" cy="13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6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PROPRIETARY AND CONFIDENTIAL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87121" y="274576"/>
            <a:ext cx="8658107" cy="726477"/>
          </a:xfrm>
          <a:prstGeom prst="rect">
            <a:avLst/>
          </a:prstGeom>
        </p:spPr>
        <p:txBody>
          <a:bodyPr vert="horz" lIns="145143" tIns="72571" rIns="145143" bIns="72571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89171" y="4772025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F80399D-9C38-CA49-9620-12269D6B8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idx="1"/>
          </p:nvPr>
        </p:nvSpPr>
        <p:spPr>
          <a:xfrm>
            <a:off x="232836" y="1201262"/>
            <a:ext cx="8688917" cy="3517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4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</p:sldLayoutIdLst>
  <p:transition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351">
          <a:solidFill>
            <a:srgbClr val="5F5F5F"/>
          </a:solidFill>
          <a:latin typeface="Arial"/>
          <a:ea typeface="+mj-ea"/>
          <a:cs typeface="Arial"/>
          <a:sym typeface="Proxima Nova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5pPr>
      <a:lvl6pPr marL="121614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6pPr>
      <a:lvl7pPr marL="243227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7pPr>
      <a:lvl8pPr marL="364840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8pPr>
      <a:lvl9pPr marL="486453" algn="ctr" rtl="0" eaLnBrk="1" fontAlgn="base" hangingPunct="1">
        <a:spcBef>
          <a:spcPct val="0"/>
        </a:spcBef>
        <a:spcAft>
          <a:spcPct val="0"/>
        </a:spcAft>
        <a:defRPr sz="1605">
          <a:solidFill>
            <a:srgbClr val="FFFFFF"/>
          </a:solidFill>
          <a:latin typeface="Proxima Nova Light" charset="0"/>
          <a:ea typeface="ヒラギノ角ゴ ProN W3" charset="-128"/>
          <a:cs typeface="ヒラギノ角ゴ ProN W3" charset="-128"/>
          <a:sym typeface="Proxima Nova Light" charset="0"/>
        </a:defRPr>
      </a:lvl9pPr>
    </p:titleStyle>
    <p:bodyStyle>
      <a:lvl1pPr marL="193037" indent="-193037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None/>
        <a:defRPr sz="1013" baseline="0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1pPr>
      <a:lvl2pPr marL="143438" indent="-143438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rabicPeriod"/>
        <a:defRPr sz="760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2pPr>
      <a:lvl3pPr marL="240626" indent="-97189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lphaLcPeriod"/>
        <a:defRPr sz="676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3pPr>
      <a:lvl4pPr marL="384064" indent="-92497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romanUcPeriod"/>
        <a:defRPr sz="591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4pPr>
      <a:lvl5pPr marL="504711" indent="-120649" algn="l" rtl="0" eaLnBrk="1" fontAlgn="base" hangingPunct="1">
        <a:lnSpc>
          <a:spcPct val="110000"/>
        </a:lnSpc>
        <a:spcBef>
          <a:spcPts val="346"/>
        </a:spcBef>
        <a:spcAft>
          <a:spcPct val="0"/>
        </a:spcAft>
        <a:buFont typeface="+mj-lt"/>
        <a:buAutoNum type="alphaLcParenR"/>
        <a:defRPr sz="507">
          <a:solidFill>
            <a:srgbClr val="5F5F5F"/>
          </a:solidFill>
          <a:latin typeface="Arial"/>
          <a:ea typeface="+mn-ea"/>
          <a:cs typeface="Arial"/>
          <a:sym typeface="Helvetica Neue Light" charset="0"/>
        </a:defRPr>
      </a:lvl5pPr>
      <a:lvl6pPr marL="121614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6pPr>
      <a:lvl7pPr marL="243227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7pPr>
      <a:lvl8pPr marL="364840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8pPr>
      <a:lvl9pPr marL="486453" algn="l" rtl="0" eaLnBrk="1" fontAlgn="base" hangingPunct="1">
        <a:spcBef>
          <a:spcPts val="346"/>
        </a:spcBef>
        <a:spcAft>
          <a:spcPct val="0"/>
        </a:spcAft>
        <a:defRPr sz="549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1pPr>
      <a:lvl2pPr marL="121614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2pPr>
      <a:lvl3pPr marL="24322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3pPr>
      <a:lvl4pPr marL="364840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4pPr>
      <a:lvl5pPr marL="486453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5pPr>
      <a:lvl6pPr marL="60806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6pPr>
      <a:lvl7pPr marL="729681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7pPr>
      <a:lvl8pPr marL="851294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8pPr>
      <a:lvl9pPr marL="972907" algn="l" defTabSz="121614" rtl="0" eaLnBrk="1" latinLnBrk="0" hangingPunct="1">
        <a:defRPr sz="4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r8g6D_Pqv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Demos 101, </a:t>
            </a:r>
            <a:br>
              <a:rPr lang="en-US" sz="4400" dirty="0"/>
            </a:br>
            <a:r>
              <a:rPr lang="en-US" sz="4400" dirty="0" err="1"/>
              <a:t>Pgh</a:t>
            </a:r>
            <a:r>
              <a:rPr lang="en-US" sz="4400" dirty="0"/>
              <a:t>. Tech Fest 2017</a:t>
            </a:r>
            <a:br>
              <a:rPr lang="en-US" sz="4400" dirty="0"/>
            </a:br>
            <a:r>
              <a:rPr lang="en-US" sz="1800" dirty="0"/>
              <a:t>Phil Van Sickel, Sr Agile Coach</a:t>
            </a:r>
            <a:endParaRPr lang="en-US" sz="4400" dirty="0"/>
          </a:p>
        </p:txBody>
      </p:sp>
      <p:pic>
        <p:nvPicPr>
          <p:cNvPr id="4" name="Shape 18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-10466" b="-10466"/>
          <a:stretch/>
        </p:blipFill>
        <p:spPr>
          <a:xfrm>
            <a:off x="663121" y="1003300"/>
            <a:ext cx="2146300" cy="104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1596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your demo tell a story</a:t>
            </a: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point of this demo?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Why would I care?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What’s in it for me?</a:t>
            </a:r>
          </a:p>
        </p:txBody>
      </p:sp>
      <p:pic>
        <p:nvPicPr>
          <p:cNvPr id="2050" name="Picture 2" descr="Image result for goldilocks and the three bears images">
            <a:extLst>
              <a:ext uri="{FF2B5EF4-FFF2-40B4-BE49-F238E27FC236}">
                <a16:creationId xmlns:a16="http://schemas.microsoft.com/office/drawing/2014/main" id="{149351C2-FE0C-4E8A-B4C2-17D619E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77" y="923183"/>
            <a:ext cx="2732994" cy="41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599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Show how your demo fits into the final solution</a:t>
            </a: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are often showing pieces of an incomplete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Include prototypes of the missing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  <p:pic>
        <p:nvPicPr>
          <p:cNvPr id="3074" name="Picture 2" descr="Image result for Jigsaw puzzles images">
            <a:extLst>
              <a:ext uri="{FF2B5EF4-FFF2-40B4-BE49-F238E27FC236}">
                <a16:creationId xmlns:a16="http://schemas.microsoft.com/office/drawing/2014/main" id="{8550B0C6-7034-491D-A63B-8F29AE7F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76" y="2035579"/>
            <a:ext cx="6413291" cy="28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508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azes images">
            <a:extLst>
              <a:ext uri="{FF2B5EF4-FFF2-40B4-BE49-F238E27FC236}">
                <a16:creationId xmlns:a16="http://schemas.microsoft.com/office/drawing/2014/main" id="{A5FA6252-CAB5-4743-9251-1D320F09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36" y="2335054"/>
            <a:ext cx="7102928" cy="28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Follow one user scenario at a time</a:t>
            </a: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Switching context may be faster and easier for the presenter but it causes the attender to get confused</a:t>
            </a:r>
          </a:p>
          <a:p>
            <a:pPr marL="486338" lvl="1" indent="-342900">
              <a:buFont typeface="Arial" panose="020B0604020202020204" pitchFamily="34" charset="0"/>
              <a:buChar char="•"/>
            </a:pPr>
            <a:r>
              <a:rPr lang="en-US" sz="2147" dirty="0">
                <a:solidFill>
                  <a:srgbClr val="414042"/>
                </a:solidFill>
                <a:latin typeface="Myriad Pro"/>
              </a:rPr>
              <a:t>They have to mentally imagine the scenarios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137421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Clearly identify the problem the solution is trying to solve</a:t>
            </a: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Why is this better than what they used to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Perhaps the benefit is to the organization and not the direct user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  <p:pic>
        <p:nvPicPr>
          <p:cNvPr id="5128" name="Picture 8" descr="Image result for mousetrap images">
            <a:extLst>
              <a:ext uri="{FF2B5EF4-FFF2-40B4-BE49-F238E27FC236}">
                <a16:creationId xmlns:a16="http://schemas.microsoft.com/office/drawing/2014/main" id="{25D679C0-DBDC-4674-A56F-A7104FAE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65" y="2389374"/>
            <a:ext cx="3381598" cy="21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mousetrap images">
            <a:extLst>
              <a:ext uri="{FF2B5EF4-FFF2-40B4-BE49-F238E27FC236}">
                <a16:creationId xmlns:a16="http://schemas.microsoft.com/office/drawing/2014/main" id="{952B4E4A-9337-4368-B8E2-4EA4BE6D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80" y="2065564"/>
            <a:ext cx="3082699" cy="308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010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Practice your demo</a:t>
            </a: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837" y="1068808"/>
            <a:ext cx="8666571" cy="34562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Nothing worse than fumbling around in front of 30 busy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This ensures you know how to stage the data for the demo</a:t>
            </a:r>
          </a:p>
        </p:txBody>
      </p:sp>
      <p:pic>
        <p:nvPicPr>
          <p:cNvPr id="6146" name="Picture 2" descr="Image result for Practice images">
            <a:extLst>
              <a:ext uri="{FF2B5EF4-FFF2-40B4-BE49-F238E27FC236}">
                <a16:creationId xmlns:a16="http://schemas.microsoft.com/office/drawing/2014/main" id="{79528383-AC7D-491D-AD0C-3FF9134AA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78" y="2439397"/>
            <a:ext cx="2808515" cy="26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879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Demo Retrospective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Why did you come?</a:t>
            </a:r>
          </a:p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What issues are you having with your demos?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Have you ever experienced </a:t>
            </a:r>
            <a:r>
              <a:rPr lang="en-US" sz="2400" dirty="0">
                <a:solidFill>
                  <a:srgbClr val="414042"/>
                </a:solidFill>
                <a:latin typeface="Myriad Pro"/>
                <a:hlinkClick r:id="rId3"/>
              </a:rPr>
              <a:t>This?</a:t>
            </a:r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Tell us about your worst demo.</a:t>
            </a:r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9041105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Definitions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Four demo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Acceptance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Sprint or Team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Integrated or System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Program or Release Demo</a:t>
            </a:r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2133474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Acceptance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Purpose: 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To enable the Product Owner to accept a story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Audience: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Product Owner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Scope: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All acceptance criteria for a story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Delivered By: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Tester or developer</a:t>
            </a:r>
            <a:endParaRPr lang="en-US" sz="1800" dirty="0"/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27494952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Sprint or Team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Purpose: 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To review completed stories for a sprint in order to identify enhancements or changes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Audience: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The team and invited stakeholders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Scope: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All completed stories but not all acceptance criteria, focus on areas where feedback is most important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Delivered By: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The team</a:t>
            </a:r>
            <a:endParaRPr lang="en-US" sz="1800" dirty="0"/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24302223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System or Integrated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Purpose: 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To show completed features for a sprint to all interested stakeholders to solicit feedback and to inform them of completed work.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Audience: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Product Owners and all stakeholders to a program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Scope: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All completed features from the previous sprint within a larger program of multiple teams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Delivered By: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The Product Owners</a:t>
            </a:r>
            <a:endParaRPr lang="en-US" sz="1800" dirty="0"/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8786143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Program or Release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Purpose: 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recognize and celebrate what was completed in the program increment or release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Audience: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Everyone in the program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Scope: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All completed features from the previous program increment or release, constrain scope to key accomplishments (Time box)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b="1" u="sng" dirty="0">
                <a:solidFill>
                  <a:srgbClr val="414042"/>
                </a:solidFill>
                <a:latin typeface="Myriad Pro"/>
              </a:rPr>
              <a:t>Delivered By: </a:t>
            </a:r>
            <a:r>
              <a:rPr lang="en-US" sz="2400" dirty="0">
                <a:solidFill>
                  <a:srgbClr val="414042"/>
                </a:solidFill>
                <a:latin typeface="Myriad Pro"/>
              </a:rPr>
              <a:t>The teams</a:t>
            </a:r>
            <a:endParaRPr lang="en-US" sz="1800" dirty="0"/>
          </a:p>
          <a:p>
            <a:pPr marL="0" lvl="1" indent="0">
              <a:buNone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8685609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latin typeface="Myriad Pro"/>
              </a:rPr>
              <a:t>Demo best practices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We want to focus 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Sprint or Team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414042"/>
                </a:solidFill>
                <a:latin typeface="Myriad Pro"/>
              </a:rPr>
              <a:t>Integrated or System Demo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These are the critical demos for soliciting feedback and making course corrections</a:t>
            </a:r>
          </a:p>
          <a:p>
            <a:endParaRPr lang="en-US" sz="2400" dirty="0">
              <a:solidFill>
                <a:srgbClr val="414042"/>
              </a:solidFill>
              <a:latin typeface="Myriad Pro"/>
            </a:endParaRPr>
          </a:p>
          <a:p>
            <a:r>
              <a:rPr lang="en-US" sz="2400" dirty="0">
                <a:solidFill>
                  <a:srgbClr val="414042"/>
                </a:solidFill>
                <a:latin typeface="Myriad Pro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477305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nse Forest">
            <a:extLst>
              <a:ext uri="{FF2B5EF4-FFF2-40B4-BE49-F238E27FC236}">
                <a16:creationId xmlns:a16="http://schemas.microsoft.com/office/drawing/2014/main" id="{F1B70554-DCFF-40E2-AAFC-30D37268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4387"/>
            <a:ext cx="9144000" cy="427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Establish the context for your demo </a:t>
            </a:r>
            <a:br>
              <a:rPr lang="en-US" sz="3200" dirty="0"/>
            </a:br>
            <a:br>
              <a:rPr lang="en-US" sz="3200" dirty="0"/>
            </a:br>
            <a:endParaRPr lang="en-US" sz="3200" b="1" dirty="0">
              <a:latin typeface="Myriad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C621D98-E1AC-4E0B-90A3-5E29791B3D1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is the bigger picture?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yriad Pro"/>
              </a:rPr>
              <a:t>I can get lost in the trees and not see the forest.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yriad Pro"/>
            </a:endParaRPr>
          </a:p>
          <a:p>
            <a:r>
              <a:rPr lang="en-US" sz="2400" dirty="0">
                <a:solidFill>
                  <a:schemeClr val="bg1"/>
                </a:solidFill>
                <a:latin typeface="Myriad Pro"/>
              </a:rPr>
              <a:t>Give your audience enough background to understand what they are seeing.</a:t>
            </a:r>
          </a:p>
        </p:txBody>
      </p:sp>
    </p:spTree>
    <p:extLst>
      <p:ext uri="{BB962C8B-B14F-4D97-AF65-F5344CB8AC3E}">
        <p14:creationId xmlns:p14="http://schemas.microsoft.com/office/powerpoint/2010/main" val="25224968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umma Template">
  <a:themeElements>
    <a:clrScheme name="Custom 4">
      <a:dk1>
        <a:srgbClr val="504C9C"/>
      </a:dk1>
      <a:lt1>
        <a:srgbClr val="FFFFFF"/>
      </a:lt1>
      <a:dk2>
        <a:srgbClr val="000000"/>
      </a:dk2>
      <a:lt2>
        <a:srgbClr val="808080"/>
      </a:lt2>
      <a:accent1>
        <a:srgbClr val="504C9C"/>
      </a:accent1>
      <a:accent2>
        <a:srgbClr val="E72340"/>
      </a:accent2>
      <a:accent3>
        <a:srgbClr val="BD3F8B"/>
      </a:accent3>
      <a:accent4>
        <a:srgbClr val="F06F2A"/>
      </a:accent4>
      <a:accent5>
        <a:srgbClr val="38AE62"/>
      </a:accent5>
      <a:accent6>
        <a:srgbClr val="3290D3"/>
      </a:accent6>
      <a:hlink>
        <a:srgbClr val="4E49AE"/>
      </a:hlink>
      <a:folHlink>
        <a:srgbClr val="CACA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C702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  <a:ea typeface="ヒラギノ角ゴ ProN W3" charset="-128"/>
            <a:cs typeface="ヒラギノ角ゴ ProN W3" charset="-128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86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7F7F7F"/>
            </a:solidFill>
            <a:effectLst/>
            <a:latin typeface="Helvetica Neue" charset="0"/>
            <a:ea typeface="ヒラギノ角ゴ ProN W3" charset="-128"/>
            <a:cs typeface="ヒラギノ角ゴ ProN W3" charset="-128"/>
            <a:sym typeface="Helvetica Neue" charset="0"/>
          </a:defRPr>
        </a:defPPr>
      </a:lstStyle>
    </a:lnDef>
  </a:objectDefaults>
  <a:extraClrSchemeLst>
    <a:extraClrScheme>
      <a:clrScheme name="8 Photo - Horizontal - Full A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umma Template">
  <a:themeElements>
    <a:clrScheme name="Custom 4">
      <a:dk1>
        <a:srgbClr val="504C9C"/>
      </a:dk1>
      <a:lt1>
        <a:srgbClr val="FFFFFF"/>
      </a:lt1>
      <a:dk2>
        <a:srgbClr val="000000"/>
      </a:dk2>
      <a:lt2>
        <a:srgbClr val="808080"/>
      </a:lt2>
      <a:accent1>
        <a:srgbClr val="504C9C"/>
      </a:accent1>
      <a:accent2>
        <a:srgbClr val="E72340"/>
      </a:accent2>
      <a:accent3>
        <a:srgbClr val="BD3F8B"/>
      </a:accent3>
      <a:accent4>
        <a:srgbClr val="F06F2A"/>
      </a:accent4>
      <a:accent5>
        <a:srgbClr val="38AE62"/>
      </a:accent5>
      <a:accent6>
        <a:srgbClr val="3290D3"/>
      </a:accent6>
      <a:hlink>
        <a:srgbClr val="4E49AE"/>
      </a:hlink>
      <a:folHlink>
        <a:srgbClr val="CACA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C702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  <a:ea typeface="ヒラギノ角ゴ ProN W3" charset="-128"/>
            <a:cs typeface="ヒラギノ角ゴ ProN W3" charset="-128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86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7F7F7F"/>
            </a:solidFill>
            <a:effectLst/>
            <a:latin typeface="Helvetica Neue" charset="0"/>
            <a:ea typeface="ヒラギノ角ゴ ProN W3" charset="-128"/>
            <a:cs typeface="ヒラギノ角ゴ ProN W3" charset="-128"/>
            <a:sym typeface="Helvetica Neue" charset="0"/>
          </a:defRPr>
        </a:defPPr>
      </a:lstStyle>
    </a:lnDef>
  </a:objectDefaults>
  <a:extraClrSchemeLst>
    <a:extraClrScheme>
      <a:clrScheme name="8 Photo - Horizontal - Full A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Summa_PPT_Template_Portrait</Template>
  <TotalTime>0</TotalTime>
  <Words>523</Words>
  <Application>Microsoft Office PowerPoint</Application>
  <PresentationFormat>Custom</PresentationFormat>
  <Paragraphs>108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Calibri</vt:lpstr>
      <vt:lpstr>Futura Std Book</vt:lpstr>
      <vt:lpstr>Georgia</vt:lpstr>
      <vt:lpstr>Helvetica Neue</vt:lpstr>
      <vt:lpstr>Helvetica Neue Light</vt:lpstr>
      <vt:lpstr>Lucida Grande</vt:lpstr>
      <vt:lpstr>Myriad Pro</vt:lpstr>
      <vt:lpstr>Proxima Nova</vt:lpstr>
      <vt:lpstr>Proxima Nova Light</vt:lpstr>
      <vt:lpstr>Proxima Nova Regular</vt:lpstr>
      <vt:lpstr>Proxima Nova Semibold</vt:lpstr>
      <vt:lpstr>Verdana</vt:lpstr>
      <vt:lpstr>ヒラギノ角ゴ ProN W3</vt:lpstr>
      <vt:lpstr>Summa Template</vt:lpstr>
      <vt:lpstr>1_Summa Template</vt:lpstr>
      <vt:lpstr>Demos 101,  Pgh. Tech Fest 2017 Phil Van Sickel, Sr Agile Coach</vt:lpstr>
      <vt:lpstr>Demo Retrospective</vt:lpstr>
      <vt:lpstr>Definitions</vt:lpstr>
      <vt:lpstr>Acceptance Demo</vt:lpstr>
      <vt:lpstr>Sprint or Team Demo</vt:lpstr>
      <vt:lpstr>System or Integrated Demo</vt:lpstr>
      <vt:lpstr>Program or Release Demo</vt:lpstr>
      <vt:lpstr>Demo best practices</vt:lpstr>
      <vt:lpstr>Establish the context for your demo   </vt:lpstr>
      <vt:lpstr>Have your demo tell a story</vt:lpstr>
      <vt:lpstr>Show how your demo fits into the final solution</vt:lpstr>
      <vt:lpstr>Follow one user scenario at a time</vt:lpstr>
      <vt:lpstr>Clearly identify the problem the solution is trying to solve</vt:lpstr>
      <vt:lpstr>Practice your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2013-08-07T16:52:07Z</dcterms:created>
  <dcterms:modified xsi:type="dcterms:W3CDTF">2017-06-10T13:52:15Z</dcterms:modified>
</cp:coreProperties>
</file>